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91458-3B57-4726-909A-9AE3FED55C83}" type="datetimeFigureOut">
              <a:rPr lang="en-US" smtClean="0"/>
              <a:pPr/>
              <a:t>9/16/2010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89E80-D55F-4BC6-A2CD-CD0833E5DA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91458-3B57-4726-909A-9AE3FED55C83}" type="datetimeFigureOut">
              <a:rPr lang="en-US" smtClean="0"/>
              <a:pPr/>
              <a:t>9/16/2010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89E80-D55F-4BC6-A2CD-CD0833E5DA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91458-3B57-4726-909A-9AE3FED55C83}" type="datetimeFigureOut">
              <a:rPr lang="en-US" smtClean="0"/>
              <a:pPr/>
              <a:t>9/16/2010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89E80-D55F-4BC6-A2CD-CD0833E5DA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91458-3B57-4726-909A-9AE3FED55C83}" type="datetimeFigureOut">
              <a:rPr lang="en-US" smtClean="0"/>
              <a:pPr/>
              <a:t>9/16/2010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89E80-D55F-4BC6-A2CD-CD0833E5DA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91458-3B57-4726-909A-9AE3FED55C83}" type="datetimeFigureOut">
              <a:rPr lang="en-US" smtClean="0"/>
              <a:pPr/>
              <a:t>9/16/2010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89E80-D55F-4BC6-A2CD-CD0833E5DA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91458-3B57-4726-909A-9AE3FED55C83}" type="datetimeFigureOut">
              <a:rPr lang="en-US" smtClean="0"/>
              <a:pPr/>
              <a:t>9/16/2010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89E80-D55F-4BC6-A2CD-CD0833E5DA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91458-3B57-4726-909A-9AE3FED55C83}" type="datetimeFigureOut">
              <a:rPr lang="en-US" smtClean="0"/>
              <a:pPr/>
              <a:t>9/16/2010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89E80-D55F-4BC6-A2CD-CD0833E5DA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91458-3B57-4726-909A-9AE3FED55C83}" type="datetimeFigureOut">
              <a:rPr lang="en-US" smtClean="0"/>
              <a:pPr/>
              <a:t>9/16/2010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89E80-D55F-4BC6-A2CD-CD0833E5DA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91458-3B57-4726-909A-9AE3FED55C83}" type="datetimeFigureOut">
              <a:rPr lang="en-US" smtClean="0"/>
              <a:pPr/>
              <a:t>9/16/2010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89E80-D55F-4BC6-A2CD-CD0833E5DA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91458-3B57-4726-909A-9AE3FED55C83}" type="datetimeFigureOut">
              <a:rPr lang="en-US" smtClean="0"/>
              <a:pPr/>
              <a:t>9/16/2010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89E80-D55F-4BC6-A2CD-CD0833E5DA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91458-3B57-4726-909A-9AE3FED55C83}" type="datetimeFigureOut">
              <a:rPr lang="en-US" smtClean="0"/>
              <a:pPr/>
              <a:t>9/16/2010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89E80-D55F-4BC6-A2CD-CD0833E5DA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F91458-3B57-4726-909A-9AE3FED55C83}" type="datetimeFigureOut">
              <a:rPr lang="en-US" smtClean="0"/>
              <a:pPr/>
              <a:t>9/16/2010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189E80-D55F-4BC6-A2CD-CD0833E5DAF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mgreenberger@law.umaryland.edu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michaelgreenberger.com/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www.youtube.com/watch?v=FRlixfmr-zA" TargetMode="External"/><Relationship Id="rId3" Type="http://schemas.openxmlformats.org/officeDocument/2006/relationships/hyperlink" Target="http://www.michaelgreenberger.com/files/FCIC-Michael_Greenberger_Testimony.pdf" TargetMode="External"/><Relationship Id="rId7" Type="http://schemas.openxmlformats.org/officeDocument/2006/relationships/hyperlink" Target="http://www.youtube.com/watch?v=JOqEkrwBihY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michaelgreenberger.com/files/June_23_2008_testimony.pdf" TargetMode="External"/><Relationship Id="rId5" Type="http://schemas.openxmlformats.org/officeDocument/2006/relationships/hyperlink" Target="http://www.michaelgreenberger.com/files/CFTC_AFR_Sign_On_Testimony_August_3.pdf" TargetMode="External"/><Relationship Id="rId4" Type="http://schemas.openxmlformats.org/officeDocument/2006/relationships/hyperlink" Target="http://www.michaelgreenberger.com/files/IEF-Greenberger-AppendixVII.pdf" TargetMode="External"/><Relationship Id="rId9" Type="http://schemas.openxmlformats.org/officeDocument/2006/relationships/hyperlink" Target="http://www.cbsnews.com/stories/2009/01/08/60minutes/main4707770.s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HHS.PowerPt_Titl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52800" y="2514600"/>
            <a:ext cx="5562600" cy="4038600"/>
          </a:xfrm>
        </p:spPr>
        <p:txBody>
          <a:bodyPr>
            <a:normAutofit fontScale="70000" lnSpcReduction="20000"/>
          </a:bodyPr>
          <a:lstStyle/>
          <a:p>
            <a:r>
              <a:rPr lang="en-US" sz="5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Michael Greenberger, JD</a:t>
            </a:r>
          </a:p>
          <a:p>
            <a:r>
              <a:rPr lang="en-US" sz="23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Professor, </a:t>
            </a:r>
            <a:r>
              <a:rPr lang="en-US" sz="230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University of Maryland School of Law</a:t>
            </a:r>
          </a:p>
          <a:p>
            <a:r>
              <a:rPr lang="en-US" sz="23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Founder &amp; Director, </a:t>
            </a:r>
            <a:r>
              <a:rPr lang="en-US" sz="230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University of Maryland Center for Health &amp; Homeland Security</a:t>
            </a:r>
          </a:p>
          <a:p>
            <a:pPr algn="r"/>
            <a:endParaRPr lang="en-US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r"/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500 W. Baltimore St.</a:t>
            </a:r>
          </a:p>
          <a:p>
            <a:pPr algn="r"/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Baltimore, MD 21201</a:t>
            </a:r>
          </a:p>
          <a:p>
            <a:pPr algn="r"/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P: (410) 706-3846</a:t>
            </a:r>
          </a:p>
          <a:p>
            <a:pPr algn="r"/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F: (410) 706-2726</a:t>
            </a:r>
          </a:p>
          <a:p>
            <a:pPr algn="r"/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E: </a:t>
            </a: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hlinkClick r:id="rId3"/>
              </a:rPr>
              <a:t>mgreenberger@law.umaryland.edu</a:t>
            </a: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r"/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W: </a:t>
            </a: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hlinkClick r:id="rId4"/>
              </a:rPr>
              <a:t>www.michaelgreenberger.com</a:t>
            </a: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1219200" y="609600"/>
            <a:ext cx="7239000" cy="1600199"/>
          </a:xfrm>
        </p:spPr>
        <p:txBody>
          <a:bodyPr>
            <a:normAutofit fontScale="90000"/>
          </a:bodyPr>
          <a:lstStyle/>
          <a:p>
            <a:pPr algn="r"/>
            <a:r>
              <a:rPr lang="en-US" sz="53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New York Energy Forum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September 16, 2010</a:t>
            </a:r>
            <a:endParaRPr lang="en-US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HHS.PowerPt_Bkgd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Citations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341437"/>
            <a:ext cx="8229600" cy="4678363"/>
          </a:xfrm>
        </p:spPr>
        <p:txBody>
          <a:bodyPr>
            <a:normAutofit lnSpcReduction="10000"/>
          </a:bodyPr>
          <a:lstStyle/>
          <a:p>
            <a:r>
              <a:rPr lang="en-US" sz="1300" dirty="0" smtClean="0">
                <a:latin typeface="Arial" pitchFamily="34" charset="0"/>
                <a:cs typeface="Arial" pitchFamily="34" charset="0"/>
              </a:rPr>
              <a:t>“The Role of Derivatives in the Financial Crisis” Before the Financial Crisis Inquiry Commission (June 30, 2010)</a:t>
            </a:r>
            <a:br>
              <a:rPr lang="en-US" sz="1300" dirty="0" smtClean="0">
                <a:latin typeface="Arial" pitchFamily="34" charset="0"/>
                <a:cs typeface="Arial" pitchFamily="34" charset="0"/>
              </a:rPr>
            </a:br>
            <a:r>
              <a:rPr lang="en-US" sz="1300" dirty="0" smtClean="0">
                <a:latin typeface="Arial" pitchFamily="34" charset="0"/>
                <a:cs typeface="Arial" pitchFamily="34" charset="0"/>
              </a:rPr>
              <a:t>Written Testimony: </a:t>
            </a:r>
            <a:r>
              <a:rPr lang="en-US" sz="1300" u="sng" dirty="0" smtClean="0">
                <a:latin typeface="Arial" pitchFamily="34" charset="0"/>
                <a:cs typeface="Arial" pitchFamily="34" charset="0"/>
                <a:hlinkClick r:id="rId3"/>
              </a:rPr>
              <a:t>http://www.michaelgreenberger.com/files/FCIC-Michael_Greenberger_Testimony.pdf</a:t>
            </a:r>
            <a:r>
              <a:rPr lang="en-US" sz="13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None/>
            </a:pPr>
            <a:endParaRPr lang="en-US" sz="13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1300" dirty="0" smtClean="0">
                <a:latin typeface="Arial" pitchFamily="34" charset="0"/>
                <a:cs typeface="Arial" pitchFamily="34" charset="0"/>
              </a:rPr>
              <a:t>“The Relationship of Unregulated Excessive Speculation to Oil Market Price Volatility” Prepared for the International Energy Forum (Jan15, 2010) </a:t>
            </a:r>
            <a:br>
              <a:rPr lang="en-US" sz="1300" dirty="0" smtClean="0">
                <a:latin typeface="Arial" pitchFamily="34" charset="0"/>
                <a:cs typeface="Arial" pitchFamily="34" charset="0"/>
              </a:rPr>
            </a:br>
            <a:r>
              <a:rPr lang="en-US" sz="1300" u="sng" dirty="0" smtClean="0">
                <a:latin typeface="Arial" pitchFamily="34" charset="0"/>
                <a:cs typeface="Arial" pitchFamily="34" charset="0"/>
                <a:hlinkClick r:id="rId4"/>
              </a:rPr>
              <a:t>http://www.michaelgreenberger.com/files/IEF-Greenberger-AppendixVII.pdf</a:t>
            </a:r>
            <a:r>
              <a:rPr lang="en-US" sz="13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None/>
            </a:pPr>
            <a:endParaRPr lang="en-US" sz="13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1300" dirty="0" smtClean="0">
                <a:latin typeface="Arial" pitchFamily="34" charset="0"/>
                <a:cs typeface="Arial" pitchFamily="34" charset="0"/>
              </a:rPr>
              <a:t>“Excessive Speculation: Position Limits and Exemptions” Before the Commodity Futures Trading Commission (Aug. 5, 2009)</a:t>
            </a:r>
            <a:br>
              <a:rPr lang="en-US" sz="1300" dirty="0" smtClean="0">
                <a:latin typeface="Arial" pitchFamily="34" charset="0"/>
                <a:cs typeface="Arial" pitchFamily="34" charset="0"/>
              </a:rPr>
            </a:br>
            <a:r>
              <a:rPr lang="en-US" sz="1300" dirty="0" smtClean="0">
                <a:latin typeface="Arial" pitchFamily="34" charset="0"/>
                <a:cs typeface="Arial" pitchFamily="34" charset="0"/>
              </a:rPr>
              <a:t>Written Testimony: </a:t>
            </a:r>
            <a:r>
              <a:rPr lang="en-US" sz="1300" u="sng" dirty="0" smtClean="0">
                <a:latin typeface="Arial" pitchFamily="34" charset="0"/>
                <a:cs typeface="Arial" pitchFamily="34" charset="0"/>
                <a:hlinkClick r:id="rId5"/>
              </a:rPr>
              <a:t>http://www.michaelgreenberger.com/files/CFTC_AFR_Sign_On_Testimony_August_3.pdf</a:t>
            </a:r>
            <a:r>
              <a:rPr lang="en-US" sz="13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None/>
            </a:pPr>
            <a:endParaRPr lang="en-US" sz="13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1300" dirty="0" smtClean="0">
                <a:latin typeface="Arial" pitchFamily="34" charset="0"/>
                <a:cs typeface="Arial" pitchFamily="34" charset="0"/>
              </a:rPr>
              <a:t>“Energy Speculation: Is Greater Regulation Necessary to Stop Price Manipulation? – Part II” Before the House Energy and Commerce Subcommittee on Oversight and Investigations (June 23, 2008)</a:t>
            </a:r>
            <a:br>
              <a:rPr lang="en-US" sz="1300" dirty="0" smtClean="0">
                <a:latin typeface="Arial" pitchFamily="34" charset="0"/>
                <a:cs typeface="Arial" pitchFamily="34" charset="0"/>
              </a:rPr>
            </a:br>
            <a:r>
              <a:rPr lang="en-US" sz="1300" dirty="0" smtClean="0">
                <a:latin typeface="Arial" pitchFamily="34" charset="0"/>
                <a:cs typeface="Arial" pitchFamily="34" charset="0"/>
              </a:rPr>
              <a:t>Written Testimony: </a:t>
            </a:r>
            <a:r>
              <a:rPr lang="en-US" sz="1300" u="sng" dirty="0" smtClean="0">
                <a:latin typeface="Arial" pitchFamily="34" charset="0"/>
                <a:cs typeface="Arial" pitchFamily="34" charset="0"/>
                <a:hlinkClick r:id="rId6"/>
              </a:rPr>
              <a:t>http://www.michaelgreenberger.com/files/June_23_2008_testimony.pdf</a:t>
            </a:r>
            <a:endParaRPr lang="en-US" sz="1300" u="sng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13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1300" dirty="0" smtClean="0">
                <a:latin typeface="Arial" pitchFamily="34" charset="0"/>
                <a:cs typeface="Arial" pitchFamily="34" charset="0"/>
              </a:rPr>
              <a:t>60 Minutes:  Speculation Affected Oil Price Swings More Than Supply And Demand (Jan. 11, 2009)</a:t>
            </a:r>
          </a:p>
          <a:p>
            <a:pPr>
              <a:buNone/>
            </a:pPr>
            <a:r>
              <a:rPr lang="en-US" sz="1300" dirty="0" smtClean="0">
                <a:latin typeface="Arial" pitchFamily="34" charset="0"/>
                <a:cs typeface="Arial" pitchFamily="34" charset="0"/>
              </a:rPr>
              <a:t>	Video Part 1 (</a:t>
            </a:r>
            <a:r>
              <a:rPr lang="en-US" sz="1300" u="sng" dirty="0" smtClean="0">
                <a:latin typeface="Arial" pitchFamily="34" charset="0"/>
                <a:cs typeface="Arial" pitchFamily="34" charset="0"/>
                <a:hlinkClick r:id="rId7"/>
              </a:rPr>
              <a:t>http://www.youtube.com/watch?v=JOqEkrwBihY</a:t>
            </a:r>
            <a:r>
              <a:rPr lang="en-US" sz="1300" dirty="0" smtClean="0">
                <a:latin typeface="Arial" pitchFamily="34" charset="0"/>
                <a:cs typeface="Arial" pitchFamily="34" charset="0"/>
              </a:rPr>
              <a:t>); </a:t>
            </a:r>
          </a:p>
          <a:p>
            <a:pPr>
              <a:buNone/>
            </a:pPr>
            <a:r>
              <a:rPr lang="en-US" sz="1300" dirty="0" smtClean="0">
                <a:latin typeface="Arial" pitchFamily="34" charset="0"/>
                <a:cs typeface="Arial" pitchFamily="34" charset="0"/>
              </a:rPr>
              <a:t>	Video Part 2 (</a:t>
            </a:r>
            <a:r>
              <a:rPr lang="en-US" sz="1300" u="sng" dirty="0" smtClean="0">
                <a:latin typeface="Arial" pitchFamily="34" charset="0"/>
                <a:cs typeface="Arial" pitchFamily="34" charset="0"/>
                <a:hlinkClick r:id="rId8"/>
              </a:rPr>
              <a:t>http://www.youtube.com/watch?v=FRlixfmr-zA</a:t>
            </a:r>
            <a:r>
              <a:rPr lang="en-US" sz="1300" dirty="0" smtClean="0">
                <a:latin typeface="Arial" pitchFamily="34" charset="0"/>
                <a:cs typeface="Arial" pitchFamily="34" charset="0"/>
              </a:rPr>
              <a:t>);</a:t>
            </a:r>
          </a:p>
          <a:p>
            <a:pPr>
              <a:buNone/>
            </a:pPr>
            <a:r>
              <a:rPr lang="en-US" sz="1300" dirty="0" smtClean="0">
                <a:latin typeface="Arial" pitchFamily="34" charset="0"/>
                <a:cs typeface="Arial" pitchFamily="34" charset="0"/>
              </a:rPr>
              <a:t>	Transcript: (</a:t>
            </a:r>
            <a:r>
              <a:rPr lang="en-US" sz="1300" u="sng" dirty="0" smtClean="0">
                <a:latin typeface="Arial" pitchFamily="34" charset="0"/>
                <a:cs typeface="Arial" pitchFamily="34" charset="0"/>
                <a:hlinkClick r:id="rId9"/>
              </a:rPr>
              <a:t>http://www.cbsnews.com/stories/2009/01/08/60minutes/main4707770.shtml</a:t>
            </a:r>
            <a:r>
              <a:rPr lang="en-US" sz="1300" dirty="0" smtClean="0">
                <a:latin typeface="Arial" pitchFamily="34" charset="0"/>
                <a:cs typeface="Arial" pitchFamily="34" charset="0"/>
              </a:rPr>
              <a:t>). </a:t>
            </a:r>
          </a:p>
          <a:p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85945" y="6093023"/>
            <a:ext cx="408605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i="1" dirty="0" smtClean="0">
                <a:latin typeface="Arial" pitchFamily="34" charset="0"/>
                <a:cs typeface="Arial" pitchFamily="34" charset="0"/>
              </a:rPr>
              <a:t>New York Energy Forum </a:t>
            </a:r>
            <a:r>
              <a:rPr lang="en-US" sz="1400" i="1" dirty="0" smtClean="0">
                <a:latin typeface="Arial" pitchFamily="34" charset="0"/>
                <a:cs typeface="Arial" pitchFamily="34" charset="0"/>
              </a:rPr>
              <a:t>● September 16, 2010</a:t>
            </a:r>
            <a:endParaRPr lang="en-US" sz="1400" i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89</Words>
  <Application>Microsoft Office PowerPoint</Application>
  <PresentationFormat>On-screen Show (4:3)</PresentationFormat>
  <Paragraphs>25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New York Energy Forum September 16, 2010</vt:lpstr>
      <vt:lpstr>Citations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York Energy Forum</dc:title>
  <dc:creator>Alexopulos, Nick</dc:creator>
  <cp:lastModifiedBy>Louise</cp:lastModifiedBy>
  <cp:revision>3</cp:revision>
  <dcterms:created xsi:type="dcterms:W3CDTF">2010-09-15T20:43:34Z</dcterms:created>
  <dcterms:modified xsi:type="dcterms:W3CDTF">2010-09-16T15:00:59Z</dcterms:modified>
</cp:coreProperties>
</file>